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9" r:id="rId3"/>
    <p:sldId id="291" r:id="rId4"/>
    <p:sldId id="290" r:id="rId5"/>
    <p:sldId id="287" r:id="rId6"/>
    <p:sldId id="288" r:id="rId7"/>
    <p:sldId id="294" r:id="rId8"/>
    <p:sldId id="293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31BD0DD-3A8A-87FA-F686-F5E279F9E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24BF257-1FC1-288C-7439-CF5593EDE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5C3EAA8-D516-E0C8-B834-36DF2E61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5C8E1FF-648A-F450-7A9E-521F65B2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4FEB717-F197-C710-EAF7-0F33BBA2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0EC3CB-E5C4-8DFF-E12D-CD6C97C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6C08FE19-A769-84CC-E72A-2E87E206E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8378630-F784-D04A-AAB5-F9405B56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CDE3EF5-87FE-26CA-C830-F96B7718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C280E8B-37D7-2759-B37C-C1BD2F53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3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9C19E77A-817D-A5E1-9976-B371DA750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2CD97BEE-CC00-ADB0-8A9D-7C23FD478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A2B5A70-B0FC-2840-1A0C-0248150F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CF10070-85D8-6B15-A006-211EE8A1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7C52D2B-2DA0-A8CF-6BA9-DC990742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653FC8A-B3FB-C0E9-E7AD-BDCEBE3D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FD57C96-FDEA-1BC4-F57C-D154F2BA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0B14B4D-8B2F-66C1-244C-89807596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4BDD2F5-8DBC-E474-D580-1057DF79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B65B05D-549C-24D0-0E16-E60B559C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0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40C808B-7958-6A61-05F7-C06827DD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6CA8E92-EC83-D5F6-6EC4-50916DE6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8A36274-7C1C-888D-8EC8-1FABDE10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0022874-5CD4-175A-A9FD-67F5F239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10D337-2891-4F7A-EE44-135508F7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1BFFB8-60A8-9819-7A09-DABC24B9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9FC5F9-7DAD-A3B7-5D54-C2C9E7718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B6261651-2BD5-E113-52AC-36B0AED92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BBBC3CC-4E3C-30B1-BA8F-C2DEED91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10147C6F-A789-0EAB-B919-ABB288CD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57A507EE-17DC-48DC-48D0-046C9D01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AF46709-7AA3-58EA-FFDE-B56F427F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FB05CE2-6922-B6EC-9656-7039A4EF4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D56DC1D5-6B20-281F-2BB7-E71DF1CD1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7CE9679D-8402-91E1-EE8C-4780CC3E2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6A1F7B3F-F782-9592-5EC5-5CE07301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8521A166-4544-A25E-955A-56823134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749C5AEC-A87D-A8C9-6A4F-80DA05FB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CC589155-A637-3CDD-AF8A-763531F1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5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252221-026F-444E-18AF-D9EB8897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4BCE1107-9A00-8E1E-AD35-DA207212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9C78A01-E69A-A594-45EE-86D31662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D1A09D8C-ADE3-F739-8881-75BFCC58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8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67A0C65D-9A14-687F-BE82-49B461A8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54E4EABC-3FB9-D74E-5D03-157C3A2E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B3E09C07-6F50-C1AB-07E0-FB3703FB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4775C2-9C80-F5BB-7DF6-BEA8CAF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1804A00-3932-0EA7-9481-F54B0205C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5DC16444-C46B-6833-E180-44A452943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996C0672-D6C1-7732-4754-CF19F808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9DEB2D22-974A-7DF6-1159-4F26E284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13738832-46BA-9A9D-2D85-11CACE61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909283C-7CAE-2C59-38DB-612D5C22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6F510564-9221-357B-CF5F-10159D06E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8893E04-5164-71E3-F823-5CC4A24E0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A1BA8F95-B3B1-C699-7C4F-C227A70B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F1AECD72-93E8-D9C0-FE5C-9BA732B3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B0FB8A2-D64E-303C-2D83-F543AF9E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CCCEA6BA-7909-39A1-9051-690C99AB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0857ACE-A059-DB48-5637-27D2A455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D67264D-FCD0-778A-2DC3-C656FCD34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3946F-A572-476F-86B3-102CFFF540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91E6752-5E60-E8E2-FC7E-BB437B9DE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53A03B7-07A0-5314-E44C-0771B4674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BADDD-7924-4E59-90A1-4AFC9BA3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1" y="821155"/>
            <a:ext cx="27432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278082" y="2344928"/>
            <a:ext cx="10115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002060"/>
                </a:solidFill>
              </a:rPr>
              <a:t>Zespół problemowy </a:t>
            </a:r>
            <a:r>
              <a:rPr lang="pl-PL" sz="2400" b="1" i="1" dirty="0">
                <a:solidFill>
                  <a:srgbClr val="002060"/>
                </a:solidFill>
              </a:rPr>
              <a:t>ds. polityki gospodarczej i rynku </a:t>
            </a:r>
            <a:r>
              <a:rPr lang="pl-PL" sz="2400" b="1" i="1" dirty="0" smtClean="0">
                <a:solidFill>
                  <a:srgbClr val="002060"/>
                </a:solidFill>
              </a:rPr>
              <a:t>pracy 24.04.2024 </a:t>
            </a:r>
            <a:endParaRPr lang="pl-PL" sz="2400" b="1" i="1" dirty="0">
              <a:solidFill>
                <a:srgbClr val="00206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034145" y="3476489"/>
            <a:ext cx="5643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>
                <a:solidFill>
                  <a:srgbClr val="002060"/>
                </a:solidFill>
              </a:rPr>
              <a:t>Zielony ład a sytuacja polskiego przemysłu </a:t>
            </a:r>
            <a:endParaRPr lang="pl-PL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2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6" y="1332490"/>
            <a:ext cx="3457090" cy="98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274126" y="1100527"/>
            <a:ext cx="74468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	</a:t>
            </a:r>
            <a:r>
              <a:rPr lang="pl-PL" b="1" i="1" dirty="0" smtClean="0">
                <a:solidFill>
                  <a:srgbClr val="002060"/>
                </a:solidFill>
              </a:rPr>
              <a:t>28 </a:t>
            </a:r>
            <a:r>
              <a:rPr lang="pl-PL" b="1" i="1" dirty="0">
                <a:solidFill>
                  <a:srgbClr val="002060"/>
                </a:solidFill>
              </a:rPr>
              <a:t>marca 2023 r. Rada Europy p</a:t>
            </a:r>
            <a:r>
              <a:rPr lang="pl-PL" b="1" i="1" dirty="0" smtClean="0">
                <a:solidFill>
                  <a:srgbClr val="002060"/>
                </a:solidFill>
              </a:rPr>
              <a:t>rzy sprzeciwie </a:t>
            </a:r>
            <a:r>
              <a:rPr lang="pl-PL" b="1" i="1" dirty="0">
                <a:solidFill>
                  <a:srgbClr val="002060"/>
                </a:solidFill>
              </a:rPr>
              <a:t>Polski i wstrzymaniu się od głosu Włoch, Bułgarii i Rumunii </a:t>
            </a:r>
            <a:r>
              <a:rPr lang="pl-PL" b="1" i="1" dirty="0" smtClean="0">
                <a:solidFill>
                  <a:srgbClr val="002060"/>
                </a:solidFill>
              </a:rPr>
              <a:t>przyjęła </a:t>
            </a:r>
            <a:r>
              <a:rPr lang="pl-PL" b="1" i="1" dirty="0">
                <a:solidFill>
                  <a:srgbClr val="002060"/>
                </a:solidFill>
              </a:rPr>
              <a:t>rozporządzenie </a:t>
            </a:r>
            <a:r>
              <a:rPr lang="pl-PL" b="1" i="1" dirty="0" smtClean="0">
                <a:solidFill>
                  <a:srgbClr val="002060"/>
                </a:solidFill>
              </a:rPr>
              <a:t>dotycząca zakazu po </a:t>
            </a:r>
            <a:r>
              <a:rPr lang="pl-PL" b="1" i="1" dirty="0">
                <a:solidFill>
                  <a:srgbClr val="002060"/>
                </a:solidFill>
              </a:rPr>
              <a:t>2035 r. sprzedaży samochodów emitujących </a:t>
            </a:r>
            <a:r>
              <a:rPr lang="pl-PL" b="1" i="1" dirty="0" smtClean="0">
                <a:solidFill>
                  <a:srgbClr val="002060"/>
                </a:solidFill>
              </a:rPr>
              <a:t>CO2 w </a:t>
            </a:r>
            <a:r>
              <a:rPr lang="pl-PL" b="1" i="1" dirty="0">
                <a:solidFill>
                  <a:srgbClr val="002060"/>
                </a:solidFill>
              </a:rPr>
              <a:t>ramach pakietu "Fit for 55". </a:t>
            </a:r>
            <a:endParaRPr lang="pl-PL" b="1" i="1" dirty="0" smtClean="0">
              <a:solidFill>
                <a:srgbClr val="002060"/>
              </a:solidFill>
            </a:endParaRPr>
          </a:p>
          <a:p>
            <a:pPr algn="just"/>
            <a:r>
              <a:rPr lang="pl-PL" b="1" i="1" dirty="0" smtClean="0">
                <a:solidFill>
                  <a:srgbClr val="002060"/>
                </a:solidFill>
              </a:rPr>
              <a:t>	Wyjątek </a:t>
            </a:r>
            <a:r>
              <a:rPr lang="pl-PL" b="1" i="1" dirty="0">
                <a:solidFill>
                  <a:srgbClr val="002060"/>
                </a:solidFill>
              </a:rPr>
              <a:t>będą stanowić pojazdy napędzane neutralnym pod względem emisji dwutlenku węgla e-paliwem. </a:t>
            </a:r>
          </a:p>
          <a:p>
            <a:pPr algn="just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32836" y="3131852"/>
            <a:ext cx="1120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	</a:t>
            </a:r>
            <a:r>
              <a:rPr lang="pl-PL" b="1" i="1" dirty="0" smtClean="0">
                <a:solidFill>
                  <a:srgbClr val="002060"/>
                </a:solidFill>
              </a:rPr>
              <a:t>Rozwój elektro-mobilności </a:t>
            </a:r>
            <a:r>
              <a:rPr lang="pl-PL" b="1" i="1" dirty="0">
                <a:solidFill>
                  <a:srgbClr val="002060"/>
                </a:solidFill>
              </a:rPr>
              <a:t>oznacza prawdziwą rewolucję w przemyśle motoryzacyjnym, który odpowiada obecnie aż za 8 proc. PKB Polski. </a:t>
            </a:r>
            <a:endParaRPr lang="pl-PL" b="1" i="1" dirty="0" smtClean="0">
              <a:solidFill>
                <a:srgbClr val="002060"/>
              </a:solidFill>
            </a:endParaRPr>
          </a:p>
          <a:p>
            <a:pPr algn="just"/>
            <a:r>
              <a:rPr lang="pl-PL" b="1" i="1" dirty="0">
                <a:solidFill>
                  <a:srgbClr val="002060"/>
                </a:solidFill>
              </a:rPr>
              <a:t>	</a:t>
            </a:r>
            <a:r>
              <a:rPr lang="pl-PL" b="1" i="1" dirty="0" smtClean="0">
                <a:solidFill>
                  <a:srgbClr val="002060"/>
                </a:solidFill>
              </a:rPr>
              <a:t>Transformacja </a:t>
            </a:r>
            <a:r>
              <a:rPr lang="pl-PL" b="1" i="1" dirty="0">
                <a:solidFill>
                  <a:srgbClr val="002060"/>
                </a:solidFill>
              </a:rPr>
              <a:t>branży to wielkie wyzwanie, które – w przypadku braku wdrożenia odpowiednich środków zaradczych – może skutkować znacznym ograniczeniem produkcji, zamykaniem fabryk, masowymi zwolnieniami pracowników i w konsekwencji negatywnymi skutkami dla całej krajowej gospodarki. </a:t>
            </a:r>
            <a:endParaRPr lang="pl-PL" b="1" i="1" dirty="0" smtClean="0">
              <a:solidFill>
                <a:srgbClr val="002060"/>
              </a:solidFill>
            </a:endParaRPr>
          </a:p>
          <a:p>
            <a:endParaRPr lang="pl-PL" b="1" i="1" dirty="0" smtClean="0">
              <a:solidFill>
                <a:srgbClr val="002060"/>
              </a:solidFill>
            </a:endParaRPr>
          </a:p>
          <a:p>
            <a:pPr algn="just"/>
            <a:r>
              <a:rPr lang="pl-PL" b="1" i="1" dirty="0" smtClean="0">
                <a:solidFill>
                  <a:srgbClr val="002060"/>
                </a:solidFill>
              </a:rPr>
              <a:t>	Rodzący </a:t>
            </a:r>
            <a:r>
              <a:rPr lang="pl-PL" b="1" i="1" dirty="0">
                <a:solidFill>
                  <a:srgbClr val="002060"/>
                </a:solidFill>
              </a:rPr>
              <a:t>się rynek e-</a:t>
            </a:r>
            <a:r>
              <a:rPr lang="pl-PL" b="1" i="1" dirty="0" err="1">
                <a:solidFill>
                  <a:srgbClr val="002060"/>
                </a:solidFill>
              </a:rPr>
              <a:t>mobility</a:t>
            </a:r>
            <a:r>
              <a:rPr lang="pl-PL" b="1" i="1" dirty="0">
                <a:solidFill>
                  <a:srgbClr val="002060"/>
                </a:solidFill>
              </a:rPr>
              <a:t> stwarza jednak równolegle szereg nowych możliwości dla państw, przedsiębiorstw oraz instytucji, które odpowiednio wcześnie podejmą kroki pozwalające na umocnienie swojej pozycji w tym </a:t>
            </a:r>
            <a:r>
              <a:rPr lang="pl-PL" b="1" i="1" dirty="0" smtClean="0">
                <a:solidFill>
                  <a:srgbClr val="002060"/>
                </a:solidFill>
              </a:rPr>
              <a:t>obszarze. </a:t>
            </a:r>
          </a:p>
          <a:p>
            <a:endParaRPr lang="pl-PL" b="1" i="1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07961" y="449178"/>
            <a:ext cx="331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>
                <a:solidFill>
                  <a:srgbClr val="002060"/>
                </a:solidFill>
              </a:rPr>
              <a:t>Przemysł motoryzacyjny </a:t>
            </a:r>
            <a:endParaRPr lang="pl-PL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9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10" y="1701772"/>
            <a:ext cx="8038125" cy="460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465119" y="847623"/>
            <a:ext cx="9871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 smtClean="0">
                <a:solidFill>
                  <a:srgbClr val="002060"/>
                </a:solidFill>
              </a:rPr>
              <a:t>W Polsce obecnie w 6 zakładach ulokowanych w dwóch województwach – śląskim i dolnośląskim</a:t>
            </a:r>
          </a:p>
          <a:p>
            <a:pPr algn="ctr"/>
            <a:r>
              <a:rPr lang="pl-PL" b="1" i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pl-PL" b="1" i="1" dirty="0">
                <a:solidFill>
                  <a:srgbClr val="002060"/>
                </a:solidFill>
              </a:rPr>
              <a:t>r</a:t>
            </a:r>
            <a:r>
              <a:rPr lang="pl-PL" b="1" i="1" dirty="0" smtClean="0">
                <a:solidFill>
                  <a:srgbClr val="002060"/>
                </a:solidFill>
              </a:rPr>
              <a:t>ocznie powstaje </a:t>
            </a:r>
            <a:r>
              <a:rPr lang="pl-PL" b="1" i="1" dirty="0">
                <a:solidFill>
                  <a:srgbClr val="002060"/>
                </a:solidFill>
              </a:rPr>
              <a:t>prawie </a:t>
            </a:r>
            <a:r>
              <a:rPr lang="pl-PL" b="1" i="1" dirty="0" smtClean="0">
                <a:solidFill>
                  <a:srgbClr val="002060"/>
                </a:solidFill>
              </a:rPr>
              <a:t>1</a:t>
            </a:r>
            <a:r>
              <a:rPr lang="pl-PL" b="1" i="1" dirty="0">
                <a:solidFill>
                  <a:srgbClr val="002060"/>
                </a:solidFill>
              </a:rPr>
              <a:t> </a:t>
            </a:r>
            <a:r>
              <a:rPr lang="pl-PL" b="1" i="1" dirty="0" smtClean="0">
                <a:solidFill>
                  <a:srgbClr val="002060"/>
                </a:solidFill>
              </a:rPr>
              <a:t>500 000 silników </a:t>
            </a:r>
            <a:r>
              <a:rPr lang="pl-PL" b="1" i="1" dirty="0">
                <a:solidFill>
                  <a:srgbClr val="002060"/>
                </a:solidFill>
              </a:rPr>
              <a:t>diesla i benzynowych. </a:t>
            </a:r>
            <a:endParaRPr lang="pl-PL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5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6" y="1791793"/>
            <a:ext cx="3882736" cy="258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779818" y="1148926"/>
            <a:ext cx="71801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 smtClean="0">
                <a:solidFill>
                  <a:srgbClr val="002060"/>
                </a:solidFill>
              </a:rPr>
              <a:t>Obecny potencjał produkcyjny</a:t>
            </a:r>
            <a:r>
              <a:rPr lang="pl-PL" b="1" i="1" dirty="0">
                <a:solidFill>
                  <a:srgbClr val="002060"/>
                </a:solidFill>
              </a:rPr>
              <a:t> </a:t>
            </a:r>
            <a:r>
              <a:rPr lang="pl-PL" b="1" i="1" dirty="0" smtClean="0">
                <a:solidFill>
                  <a:srgbClr val="002060"/>
                </a:solidFill>
              </a:rPr>
              <a:t>plasuje Polskę </a:t>
            </a:r>
            <a:r>
              <a:rPr lang="pl-PL" b="1" i="1" dirty="0">
                <a:solidFill>
                  <a:srgbClr val="002060"/>
                </a:solidFill>
              </a:rPr>
              <a:t>nas na trzecim miejscu </a:t>
            </a:r>
            <a:r>
              <a:rPr lang="pl-PL" b="1" i="1" dirty="0" smtClean="0">
                <a:solidFill>
                  <a:srgbClr val="002060"/>
                </a:solidFill>
              </a:rPr>
              <a:t>w Europie za </a:t>
            </a:r>
            <a:r>
              <a:rPr lang="pl-PL" b="1" i="1" dirty="0">
                <a:solidFill>
                  <a:srgbClr val="002060"/>
                </a:solidFill>
              </a:rPr>
              <a:t>Niemcami i Wielką Brytanią</a:t>
            </a:r>
            <a:r>
              <a:rPr lang="pl-PL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pl-PL" b="1" i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Volkswagen Polkowice – zatrudnienie ok. 1000 osób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PSA/</a:t>
            </a:r>
            <a:r>
              <a:rPr lang="pl-PL" b="1" i="1" dirty="0" err="1" smtClean="0">
                <a:solidFill>
                  <a:srgbClr val="002060"/>
                </a:solidFill>
              </a:rPr>
              <a:t>Stellantis</a:t>
            </a:r>
            <a:r>
              <a:rPr lang="pl-PL" b="1" i="1" dirty="0" smtClean="0">
                <a:solidFill>
                  <a:srgbClr val="002060"/>
                </a:solidFill>
              </a:rPr>
              <a:t> Tychy </a:t>
            </a:r>
            <a:r>
              <a:rPr lang="pl-PL" b="1" i="1" dirty="0">
                <a:solidFill>
                  <a:srgbClr val="002060"/>
                </a:solidFill>
              </a:rPr>
              <a:t>- zatrudnienie ok. </a:t>
            </a:r>
            <a:r>
              <a:rPr lang="pl-PL" b="1" i="1" dirty="0" smtClean="0">
                <a:solidFill>
                  <a:srgbClr val="002060"/>
                </a:solidFill>
              </a:rPr>
              <a:t>1000 </a:t>
            </a:r>
            <a:r>
              <a:rPr lang="pl-PL" b="1" i="1" dirty="0">
                <a:solidFill>
                  <a:srgbClr val="002060"/>
                </a:solidFill>
              </a:rPr>
              <a:t>osób </a:t>
            </a:r>
            <a:endParaRPr lang="pl-PL" b="1" i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Toyota Wałbrzych  </a:t>
            </a:r>
            <a:r>
              <a:rPr lang="pl-PL" b="1" i="1" dirty="0">
                <a:solidFill>
                  <a:srgbClr val="002060"/>
                </a:solidFill>
              </a:rPr>
              <a:t>- zatrudnienie ok. 2</a:t>
            </a:r>
            <a:r>
              <a:rPr lang="pl-PL" b="1" i="1" dirty="0" smtClean="0">
                <a:solidFill>
                  <a:srgbClr val="002060"/>
                </a:solidFill>
              </a:rPr>
              <a:t>000 </a:t>
            </a:r>
            <a:r>
              <a:rPr lang="pl-PL" b="1" i="1" dirty="0">
                <a:solidFill>
                  <a:srgbClr val="002060"/>
                </a:solidFill>
              </a:rPr>
              <a:t>osób </a:t>
            </a:r>
            <a:endParaRPr lang="pl-PL" b="1" i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Toyota Jelcz-Laskowice </a:t>
            </a:r>
            <a:r>
              <a:rPr lang="pl-PL" b="1" i="1" dirty="0">
                <a:solidFill>
                  <a:srgbClr val="002060"/>
                </a:solidFill>
              </a:rPr>
              <a:t>- zatrudnienie ok. </a:t>
            </a:r>
            <a:r>
              <a:rPr lang="pl-PL" b="1" i="1" dirty="0" smtClean="0">
                <a:solidFill>
                  <a:srgbClr val="002060"/>
                </a:solidFill>
              </a:rPr>
              <a:t>1000 </a:t>
            </a:r>
            <a:r>
              <a:rPr lang="pl-PL" b="1" i="1" dirty="0">
                <a:solidFill>
                  <a:srgbClr val="002060"/>
                </a:solidFill>
              </a:rPr>
              <a:t>osób </a:t>
            </a:r>
            <a:endParaRPr lang="pl-PL" b="1" i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FCA/</a:t>
            </a:r>
            <a:r>
              <a:rPr lang="pl-PL" b="1" i="1" dirty="0" err="1" smtClean="0">
                <a:solidFill>
                  <a:srgbClr val="002060"/>
                </a:solidFill>
              </a:rPr>
              <a:t>Stellantis</a:t>
            </a:r>
            <a:r>
              <a:rPr lang="pl-PL" b="1" i="1" dirty="0" smtClean="0">
                <a:solidFill>
                  <a:srgbClr val="002060"/>
                </a:solidFill>
              </a:rPr>
              <a:t> Bielsko-Biała – zatrudnienie ok. 500 osób – w roku 2023 – ok. 1000 osób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 Mercedes Jawor </a:t>
            </a:r>
            <a:r>
              <a:rPr lang="pl-PL" b="1" i="1" dirty="0">
                <a:solidFill>
                  <a:srgbClr val="002060"/>
                </a:solidFill>
              </a:rPr>
              <a:t>- zatrudnienie ok. 2000 osób </a:t>
            </a:r>
            <a:r>
              <a:rPr lang="pl-PL" b="1" i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pl-PL" b="1" i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7 500 osób w bezpośredniej produkcji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2000 – 3000 osób w obsłudze produkcji bezpośredniej,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20 000 miejsc pracy w spółkach kooperujących</a:t>
            </a:r>
            <a:r>
              <a:rPr lang="pl-PL" b="1" i="1" dirty="0">
                <a:solidFill>
                  <a:srgbClr val="002060"/>
                </a:solidFill>
              </a:rPr>
              <a:t> </a:t>
            </a:r>
            <a:r>
              <a:rPr lang="pl-PL" b="1" i="1" dirty="0" smtClean="0">
                <a:solidFill>
                  <a:srgbClr val="002060"/>
                </a:solidFill>
              </a:rPr>
              <a:t>z producentami silników 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821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09" y="449945"/>
            <a:ext cx="9280091" cy="587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6" y="1718831"/>
            <a:ext cx="2786731" cy="193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68927" y="737754"/>
            <a:ext cx="157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002060"/>
                </a:solidFill>
              </a:rPr>
              <a:t>MARZEC 2023 </a:t>
            </a:r>
            <a:endParaRPr lang="pl-PL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2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" y="1923819"/>
            <a:ext cx="4899996" cy="285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372100" y="74531"/>
            <a:ext cx="66709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002060"/>
                </a:solidFill>
              </a:rPr>
              <a:t>FCA </a:t>
            </a:r>
            <a:r>
              <a:rPr lang="pl-PL" sz="2400" b="1" i="1" dirty="0" err="1" smtClean="0">
                <a:solidFill>
                  <a:srgbClr val="002060"/>
                </a:solidFill>
              </a:rPr>
              <a:t>Powertrain</a:t>
            </a:r>
            <a:r>
              <a:rPr lang="pl-PL" sz="2400" b="1" i="1" dirty="0" smtClean="0">
                <a:solidFill>
                  <a:srgbClr val="002060"/>
                </a:solidFill>
              </a:rPr>
              <a:t> Bielsko-Biała </a:t>
            </a:r>
          </a:p>
          <a:p>
            <a:pPr algn="ctr"/>
            <a:endParaRPr lang="pl-PL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Zwolnienia </a:t>
            </a:r>
            <a:r>
              <a:rPr lang="pl-PL" b="1" i="1" dirty="0">
                <a:solidFill>
                  <a:srgbClr val="002060"/>
                </a:solidFill>
              </a:rPr>
              <a:t>grupowe obejmą </a:t>
            </a:r>
            <a:r>
              <a:rPr lang="pl-PL" b="1" i="1" dirty="0" smtClean="0">
                <a:solidFill>
                  <a:srgbClr val="002060"/>
                </a:solidFill>
              </a:rPr>
              <a:t>całą </a:t>
            </a:r>
            <a:r>
              <a:rPr lang="pl-PL" b="1" i="1" dirty="0" smtClean="0">
                <a:solidFill>
                  <a:srgbClr val="002060"/>
                </a:solidFill>
              </a:rPr>
              <a:t>468 osobową załogę i zostaną przeprowadzone </a:t>
            </a:r>
            <a:r>
              <a:rPr lang="pl-PL" b="1" i="1" dirty="0" smtClean="0">
                <a:solidFill>
                  <a:srgbClr val="002060"/>
                </a:solidFill>
              </a:rPr>
              <a:t>od </a:t>
            </a:r>
            <a:r>
              <a:rPr lang="pl-PL" b="1" i="1" dirty="0">
                <a:solidFill>
                  <a:srgbClr val="002060"/>
                </a:solidFill>
              </a:rPr>
              <a:t>lutego do grudnia </a:t>
            </a:r>
            <a:r>
              <a:rPr lang="pl-PL" b="1" i="1" dirty="0" smtClean="0">
                <a:solidFill>
                  <a:srgbClr val="002060"/>
                </a:solidFill>
              </a:rPr>
              <a:t>2024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l-PL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przyczyną </a:t>
            </a:r>
            <a:r>
              <a:rPr lang="pl-PL" b="1" i="1" dirty="0">
                <a:solidFill>
                  <a:srgbClr val="002060"/>
                </a:solidFill>
              </a:rPr>
              <a:t>decyzji o likwidacji jest wprowadzenia przez Komisję Europejską </a:t>
            </a:r>
            <a:r>
              <a:rPr lang="pl-PL" b="1" i="1" dirty="0" smtClean="0">
                <a:solidFill>
                  <a:srgbClr val="002060"/>
                </a:solidFill>
              </a:rPr>
              <a:t>regulacja </a:t>
            </a:r>
            <a:r>
              <a:rPr lang="pl-PL" b="1" i="1" dirty="0">
                <a:solidFill>
                  <a:srgbClr val="002060"/>
                </a:solidFill>
              </a:rPr>
              <a:t>dotyczących emisji spalin silników spalinowych oraz spadek zamówień na silniki </a:t>
            </a:r>
            <a:r>
              <a:rPr lang="pl-PL" b="1" i="1" dirty="0" smtClean="0">
                <a:solidFill>
                  <a:srgbClr val="002060"/>
                </a:solidFill>
              </a:rPr>
              <a:t>spalinowe.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l-PL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W </a:t>
            </a:r>
            <a:r>
              <a:rPr lang="pl-PL" b="1" i="1" dirty="0">
                <a:solidFill>
                  <a:srgbClr val="002060"/>
                </a:solidFill>
              </a:rPr>
              <a:t>ubiegłym roku firma zwolniła </a:t>
            </a:r>
            <a:r>
              <a:rPr lang="pl-PL" b="1" i="1" dirty="0" smtClean="0">
                <a:solidFill>
                  <a:srgbClr val="002060"/>
                </a:solidFill>
              </a:rPr>
              <a:t>350 </a:t>
            </a:r>
            <a:r>
              <a:rPr lang="pl-PL" b="1" i="1" dirty="0">
                <a:solidFill>
                  <a:srgbClr val="002060"/>
                </a:solidFill>
              </a:rPr>
              <a:t>pracowników.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l-PL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W latach 1948 – 1972 – produkcja  motopomp strażackich a następnie silników do </a:t>
            </a:r>
            <a:r>
              <a:rPr lang="pl-PL" b="1" i="1" dirty="0" smtClean="0">
                <a:solidFill>
                  <a:srgbClr val="002060"/>
                </a:solidFill>
              </a:rPr>
              <a:t>Syren, </a:t>
            </a:r>
            <a:endParaRPr lang="pl-PL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1972 – 1992 – Fabryka Samochodów Małolitrażowych – produkcja silniki do Fiata 126p.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1992 – 2024 – Fiat Auto Poland/ Fiat Chrysler </a:t>
            </a:r>
            <a:r>
              <a:rPr lang="pl-PL" b="1" i="1" dirty="0" err="1" smtClean="0">
                <a:solidFill>
                  <a:srgbClr val="002060"/>
                </a:solidFill>
              </a:rPr>
              <a:t>Automobiles</a:t>
            </a:r>
            <a:r>
              <a:rPr lang="pl-PL" b="1" i="1" dirty="0" smtClean="0">
                <a:solidFill>
                  <a:srgbClr val="002060"/>
                </a:solidFill>
              </a:rPr>
              <a:t> /</a:t>
            </a:r>
            <a:r>
              <a:rPr lang="pl-PL" b="1" i="1" dirty="0" err="1" smtClean="0">
                <a:solidFill>
                  <a:srgbClr val="002060"/>
                </a:solidFill>
              </a:rPr>
              <a:t>Stellantis</a:t>
            </a:r>
            <a:r>
              <a:rPr lang="pl-PL" b="1" i="1" dirty="0">
                <a:solidFill>
                  <a:srgbClr val="002060"/>
                </a:solidFill>
              </a:rPr>
              <a:t> </a:t>
            </a:r>
            <a:r>
              <a:rPr lang="pl-PL" b="1" i="1" dirty="0" smtClean="0">
                <a:solidFill>
                  <a:srgbClr val="002060"/>
                </a:solidFill>
              </a:rPr>
              <a:t>- produkcja Diesel </a:t>
            </a:r>
            <a:r>
              <a:rPr lang="pl-PL" b="1" i="1" dirty="0" err="1">
                <a:solidFill>
                  <a:srgbClr val="002060"/>
                </a:solidFill>
              </a:rPr>
              <a:t>Multijet</a:t>
            </a:r>
            <a:r>
              <a:rPr lang="pl-PL" b="1" i="1" dirty="0">
                <a:solidFill>
                  <a:srgbClr val="002060"/>
                </a:solidFill>
              </a:rPr>
              <a:t> </a:t>
            </a:r>
            <a:r>
              <a:rPr lang="pl-PL" b="1" i="1" dirty="0" smtClean="0">
                <a:solidFill>
                  <a:srgbClr val="002060"/>
                </a:solidFill>
              </a:rPr>
              <a:t>1,3 oraz silnik </a:t>
            </a:r>
            <a:r>
              <a:rPr lang="pl-PL" b="1" i="1" dirty="0">
                <a:solidFill>
                  <a:srgbClr val="002060"/>
                </a:solidFill>
              </a:rPr>
              <a:t>benzynowy o nazwie </a:t>
            </a:r>
            <a:r>
              <a:rPr lang="pl-PL" b="1" i="1" dirty="0" err="1">
                <a:solidFill>
                  <a:srgbClr val="002060"/>
                </a:solidFill>
              </a:rPr>
              <a:t>TwinAir</a:t>
            </a:r>
            <a:r>
              <a:rPr lang="pl-PL" b="1" i="1" dirty="0">
                <a:solidFill>
                  <a:srgbClr val="002060"/>
                </a:solidFill>
              </a:rPr>
              <a:t>. </a:t>
            </a:r>
            <a:endParaRPr lang="pl-PL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pl-PL" b="1" i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b="1" i="1" dirty="0" smtClean="0">
                <a:solidFill>
                  <a:srgbClr val="002060"/>
                </a:solidFill>
              </a:rPr>
              <a:t>Od 2003 jako FCA </a:t>
            </a:r>
            <a:r>
              <a:rPr lang="pl-PL" b="1" i="1" dirty="0" err="1" smtClean="0">
                <a:solidFill>
                  <a:srgbClr val="002060"/>
                </a:solidFill>
              </a:rPr>
              <a:t>Powertrain</a:t>
            </a:r>
            <a:r>
              <a:rPr lang="pl-PL" b="1" i="1" dirty="0" smtClean="0">
                <a:solidFill>
                  <a:srgbClr val="002060"/>
                </a:solidFill>
              </a:rPr>
              <a:t> wyprodukował prawie 6,0 </a:t>
            </a:r>
            <a:r>
              <a:rPr lang="pl-PL" b="1" i="1" dirty="0">
                <a:solidFill>
                  <a:srgbClr val="002060"/>
                </a:solidFill>
              </a:rPr>
              <a:t>mln silników.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l-PL" b="1" i="1" dirty="0">
              <a:solidFill>
                <a:srgbClr val="00206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2875" y="694649"/>
            <a:ext cx="163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>
                <a:solidFill>
                  <a:srgbClr val="002060"/>
                </a:solidFill>
              </a:rPr>
              <a:t> STYCZEŃ 2024 </a:t>
            </a:r>
            <a:endParaRPr lang="pl-PL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5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5" y="1797628"/>
            <a:ext cx="10515599" cy="473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92281" y="631613"/>
            <a:ext cx="437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002060"/>
                </a:solidFill>
              </a:rPr>
              <a:t>Przemysł hutniczy w Polsce </a:t>
            </a:r>
            <a:endParaRPr lang="pl-PL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2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" y="862445"/>
            <a:ext cx="11201401" cy="508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122218" y="481674"/>
            <a:ext cx="7392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>
                <a:solidFill>
                  <a:srgbClr val="002060"/>
                </a:solidFill>
              </a:rPr>
              <a:t>Produkcja stali – zużycie rynku – zdolności produkcyjne   </a:t>
            </a:r>
            <a:endParaRPr lang="pl-PL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9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4464" y="612845"/>
            <a:ext cx="115235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1" dirty="0" smtClean="0">
                <a:solidFill>
                  <a:srgbClr val="002060"/>
                </a:solidFill>
              </a:rPr>
              <a:t>Aktualne problemy w zakładach hutniczych </a:t>
            </a:r>
          </a:p>
          <a:p>
            <a:endParaRPr lang="pl-PL" dirty="0"/>
          </a:p>
          <a:p>
            <a:r>
              <a:rPr lang="pl-PL" dirty="0" smtClean="0"/>
              <a:t>•  </a:t>
            </a:r>
            <a:r>
              <a:rPr lang="pl-PL" b="1" i="1" dirty="0" err="1" smtClean="0">
                <a:solidFill>
                  <a:srgbClr val="002060"/>
                </a:solidFill>
              </a:rPr>
              <a:t>ArcelorMittal</a:t>
            </a:r>
            <a:r>
              <a:rPr lang="pl-PL" b="1" i="1" dirty="0" smtClean="0">
                <a:solidFill>
                  <a:srgbClr val="002060"/>
                </a:solidFill>
              </a:rPr>
              <a:t> </a:t>
            </a:r>
            <a:r>
              <a:rPr lang="pl-PL" b="1" i="1" dirty="0">
                <a:solidFill>
                  <a:srgbClr val="002060"/>
                </a:solidFill>
              </a:rPr>
              <a:t>w Krakowie likwiduje </a:t>
            </a:r>
            <a:r>
              <a:rPr lang="pl-PL" b="1" i="1" dirty="0" smtClean="0">
                <a:solidFill>
                  <a:srgbClr val="002060"/>
                </a:solidFill>
              </a:rPr>
              <a:t>koksownię - zwolnienia dotyczą 300 </a:t>
            </a:r>
            <a:r>
              <a:rPr lang="pl-PL" b="1" i="1" dirty="0">
                <a:solidFill>
                  <a:srgbClr val="002060"/>
                </a:solidFill>
              </a:rPr>
              <a:t>pracowników, </a:t>
            </a:r>
            <a:endParaRPr lang="pl-PL" b="1" i="1" dirty="0" smtClean="0">
              <a:solidFill>
                <a:srgbClr val="002060"/>
              </a:solidFill>
            </a:endParaRPr>
          </a:p>
          <a:p>
            <a:r>
              <a:rPr lang="pl-PL" b="1" i="1" dirty="0" smtClean="0">
                <a:solidFill>
                  <a:srgbClr val="002060"/>
                </a:solidFill>
              </a:rPr>
              <a:t> </a:t>
            </a:r>
            <a:endParaRPr lang="pl-PL" b="1" i="1" dirty="0">
              <a:solidFill>
                <a:srgbClr val="002060"/>
              </a:solidFill>
            </a:endParaRPr>
          </a:p>
          <a:p>
            <a:r>
              <a:rPr lang="pl-PL" b="1" i="1" dirty="0" smtClean="0">
                <a:solidFill>
                  <a:srgbClr val="002060"/>
                </a:solidFill>
              </a:rPr>
              <a:t>•  Liberty </a:t>
            </a:r>
            <a:r>
              <a:rPr lang="pl-PL" b="1" i="1" dirty="0">
                <a:solidFill>
                  <a:srgbClr val="002060"/>
                </a:solidFill>
              </a:rPr>
              <a:t>Steel w Częstochowie od końca ubiegłego roku przez blisko 3 miesiące nie prowadził produkcji co może grozić utratą pracy dla ok. 1000-osobowej załodze</a:t>
            </a:r>
            <a:r>
              <a:rPr lang="pl-PL" b="1" i="1" dirty="0" smtClean="0">
                <a:solidFill>
                  <a:srgbClr val="002060"/>
                </a:solidFill>
              </a:rPr>
              <a:t>.</a:t>
            </a:r>
          </a:p>
          <a:p>
            <a:endParaRPr lang="pl-PL" b="1" i="1" dirty="0">
              <a:solidFill>
                <a:srgbClr val="002060"/>
              </a:solidFill>
            </a:endParaRPr>
          </a:p>
          <a:p>
            <a:r>
              <a:rPr lang="pl-PL" b="1" i="1" dirty="0">
                <a:solidFill>
                  <a:srgbClr val="002060"/>
                </a:solidFill>
              </a:rPr>
              <a:t>• </a:t>
            </a:r>
            <a:r>
              <a:rPr lang="pl-PL" b="1" i="1" dirty="0" smtClean="0">
                <a:solidFill>
                  <a:srgbClr val="002060"/>
                </a:solidFill>
              </a:rPr>
              <a:t> zamykany </a:t>
            </a:r>
            <a:r>
              <a:rPr lang="pl-PL" b="1" i="1" dirty="0">
                <a:solidFill>
                  <a:srgbClr val="002060"/>
                </a:solidFill>
              </a:rPr>
              <a:t>jest oddział firmy </a:t>
            </a:r>
            <a:r>
              <a:rPr lang="pl-PL" b="1" i="1" dirty="0" err="1">
                <a:solidFill>
                  <a:srgbClr val="002060"/>
                </a:solidFill>
              </a:rPr>
              <a:t>Cognor</a:t>
            </a:r>
            <a:r>
              <a:rPr lang="pl-PL" b="1" i="1" dirty="0">
                <a:solidFill>
                  <a:srgbClr val="002060"/>
                </a:solidFill>
              </a:rPr>
              <a:t> </a:t>
            </a:r>
            <a:r>
              <a:rPr lang="pl-PL" b="1" i="1" dirty="0" err="1" smtClean="0">
                <a:solidFill>
                  <a:srgbClr val="002060"/>
                </a:solidFill>
              </a:rPr>
              <a:t>Ferrostal</a:t>
            </a:r>
            <a:r>
              <a:rPr lang="pl-PL" b="1" i="1" dirty="0" smtClean="0">
                <a:solidFill>
                  <a:srgbClr val="002060"/>
                </a:solidFill>
              </a:rPr>
              <a:t>  Zawiercie  - 320 pracowników osób </a:t>
            </a:r>
            <a:r>
              <a:rPr lang="pl-PL" b="1" i="1" dirty="0">
                <a:solidFill>
                  <a:srgbClr val="002060"/>
                </a:solidFill>
              </a:rPr>
              <a:t>traci </a:t>
            </a:r>
            <a:r>
              <a:rPr lang="pl-PL" b="1" i="1" dirty="0" smtClean="0">
                <a:solidFill>
                  <a:srgbClr val="002060"/>
                </a:solidFill>
              </a:rPr>
              <a:t>pracę,  </a:t>
            </a:r>
          </a:p>
          <a:p>
            <a:endParaRPr lang="pl-PL" b="1" i="1" dirty="0" smtClean="0">
              <a:solidFill>
                <a:srgbClr val="002060"/>
              </a:solidFill>
            </a:endParaRPr>
          </a:p>
          <a:p>
            <a:r>
              <a:rPr lang="pl-PL" b="1" i="1" dirty="0" smtClean="0">
                <a:solidFill>
                  <a:srgbClr val="002060"/>
                </a:solidFill>
              </a:rPr>
              <a:t>•  spore trudności </a:t>
            </a:r>
            <a:r>
              <a:rPr lang="pl-PL" b="1" i="1" dirty="0">
                <a:solidFill>
                  <a:srgbClr val="002060"/>
                </a:solidFill>
              </a:rPr>
              <a:t>mają zakłady grupy </a:t>
            </a:r>
            <a:r>
              <a:rPr lang="pl-PL" b="1" i="1" dirty="0" err="1">
                <a:solidFill>
                  <a:srgbClr val="002060"/>
                </a:solidFill>
              </a:rPr>
              <a:t>ArcelorMittal</a:t>
            </a:r>
            <a:r>
              <a:rPr lang="pl-PL" b="1" i="1" dirty="0">
                <a:solidFill>
                  <a:srgbClr val="002060"/>
                </a:solidFill>
              </a:rPr>
              <a:t> w Dąbrowie Górniczej i </a:t>
            </a:r>
            <a:r>
              <a:rPr lang="pl-PL" b="1" i="1" dirty="0" smtClean="0">
                <a:solidFill>
                  <a:srgbClr val="002060"/>
                </a:solidFill>
              </a:rPr>
              <a:t>Sosnowcu, </a:t>
            </a:r>
          </a:p>
          <a:p>
            <a:endParaRPr lang="pl-PL" b="1" i="1" dirty="0" smtClean="0">
              <a:solidFill>
                <a:srgbClr val="002060"/>
              </a:solidFill>
            </a:endParaRPr>
          </a:p>
          <a:p>
            <a:r>
              <a:rPr lang="pl-PL" b="1" i="1" dirty="0" smtClean="0">
                <a:solidFill>
                  <a:srgbClr val="002060"/>
                </a:solidFill>
              </a:rPr>
              <a:t>• ograniczenia produkcyjne wstępują w zakłady koksowniczych </a:t>
            </a:r>
            <a:r>
              <a:rPr lang="pl-PL" b="1" i="1" dirty="0" err="1" smtClean="0">
                <a:solidFill>
                  <a:srgbClr val="002060"/>
                </a:solidFill>
              </a:rPr>
              <a:t>ArcelorMittal</a:t>
            </a:r>
            <a:r>
              <a:rPr lang="pl-PL" b="1" i="1" dirty="0" smtClean="0">
                <a:solidFill>
                  <a:srgbClr val="002060"/>
                </a:solidFill>
              </a:rPr>
              <a:t> w Zdzieszowicach, Dąbrowie </a:t>
            </a:r>
            <a:r>
              <a:rPr lang="pl-PL" b="1" i="1" dirty="0">
                <a:solidFill>
                  <a:srgbClr val="002060"/>
                </a:solidFill>
              </a:rPr>
              <a:t>Górniczej i w </a:t>
            </a:r>
            <a:r>
              <a:rPr lang="pl-PL" b="1" i="1" dirty="0" smtClean="0">
                <a:solidFill>
                  <a:srgbClr val="002060"/>
                </a:solidFill>
              </a:rPr>
              <a:t>Zabrzu – zapowiadane są redukcje zatrudnienia </a:t>
            </a:r>
          </a:p>
          <a:p>
            <a:endParaRPr lang="pl-PL" b="1" i="1" dirty="0">
              <a:solidFill>
                <a:srgbClr val="002060"/>
              </a:solidFill>
            </a:endParaRPr>
          </a:p>
          <a:p>
            <a:r>
              <a:rPr lang="pl-PL" b="1" i="1" dirty="0" smtClean="0">
                <a:solidFill>
                  <a:srgbClr val="002060"/>
                </a:solidFill>
              </a:rPr>
              <a:t>•Huta </a:t>
            </a:r>
            <a:r>
              <a:rPr lang="pl-PL" b="1" i="1" dirty="0" err="1">
                <a:solidFill>
                  <a:srgbClr val="002060"/>
                </a:solidFill>
              </a:rPr>
              <a:t>Celsa</a:t>
            </a:r>
            <a:r>
              <a:rPr lang="pl-PL" b="1" i="1" dirty="0">
                <a:solidFill>
                  <a:srgbClr val="002060"/>
                </a:solidFill>
              </a:rPr>
              <a:t> </a:t>
            </a:r>
            <a:r>
              <a:rPr lang="pl-PL" b="1" i="1" dirty="0" smtClean="0">
                <a:solidFill>
                  <a:srgbClr val="002060"/>
                </a:solidFill>
              </a:rPr>
              <a:t>w Ostrowcu Świętokrzyskim należąca </a:t>
            </a:r>
            <a:r>
              <a:rPr lang="pl-PL" b="1" i="1" dirty="0">
                <a:solidFill>
                  <a:srgbClr val="002060"/>
                </a:solidFill>
              </a:rPr>
              <a:t>do hiszpańskiego kapitału – ma problemy ze zmianą właściciela co wywołuje niepewność wśród zatrudnionych o dalsze losy </a:t>
            </a:r>
            <a:endParaRPr lang="pl-PL" b="1" i="1" dirty="0" smtClean="0">
              <a:solidFill>
                <a:srgbClr val="002060"/>
              </a:solidFill>
            </a:endParaRPr>
          </a:p>
          <a:p>
            <a:endParaRPr lang="pl-PL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117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392</Words>
  <Application>Microsoft Office PowerPoint</Application>
  <PresentationFormat>Niestandardowy</PresentationFormat>
  <Paragraphs>54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Surdykowska</dc:creator>
  <cp:lastModifiedBy>dell</cp:lastModifiedBy>
  <cp:revision>28</cp:revision>
  <dcterms:created xsi:type="dcterms:W3CDTF">2023-12-03T13:42:35Z</dcterms:created>
  <dcterms:modified xsi:type="dcterms:W3CDTF">2024-04-23T19:38:36Z</dcterms:modified>
</cp:coreProperties>
</file>